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2"/>
  </p:notesMasterIdLst>
  <p:handoutMasterIdLst>
    <p:handoutMasterId r:id="rId53"/>
  </p:handoutMasterIdLst>
  <p:sldIdLst>
    <p:sldId id="631" r:id="rId5"/>
    <p:sldId id="320" r:id="rId6"/>
    <p:sldId id="1854"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532" r:id="rId24"/>
    <p:sldId id="568" r:id="rId25"/>
    <p:sldId id="536" r:id="rId26"/>
    <p:sldId id="548" r:id="rId27"/>
    <p:sldId id="534" r:id="rId28"/>
    <p:sldId id="533" r:id="rId29"/>
    <p:sldId id="541" r:id="rId30"/>
    <p:sldId id="539" r:id="rId31"/>
    <p:sldId id="540" r:id="rId32"/>
    <p:sldId id="566" r:id="rId33"/>
    <p:sldId id="567" r:id="rId34"/>
    <p:sldId id="556" r:id="rId35"/>
    <p:sldId id="1858" r:id="rId36"/>
    <p:sldId id="1851" r:id="rId37"/>
    <p:sldId id="1856" r:id="rId38"/>
    <p:sldId id="1847" r:id="rId39"/>
    <p:sldId id="1852" r:id="rId40"/>
    <p:sldId id="271" r:id="rId41"/>
    <p:sldId id="1853" r:id="rId42"/>
    <p:sldId id="1849" r:id="rId43"/>
    <p:sldId id="1848" r:id="rId44"/>
    <p:sldId id="1850" r:id="rId45"/>
    <p:sldId id="1859" r:id="rId46"/>
    <p:sldId id="1825" r:id="rId47"/>
    <p:sldId id="1823" r:id="rId48"/>
    <p:sldId id="1821" r:id="rId49"/>
    <p:sldId id="1844" r:id="rId50"/>
    <p:sldId id="632" r:id="rId5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76038" autoAdjust="0"/>
  </p:normalViewPr>
  <p:slideViewPr>
    <p:cSldViewPr snapToGrid="0" showGuides="1">
      <p:cViewPr varScale="1">
        <p:scale>
          <a:sx n="95" d="100"/>
          <a:sy n="95" d="100"/>
        </p:scale>
        <p:origin x="1176" y="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2692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112054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299925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54529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either  closely aligned with the science objectives for single domain codes, in which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a:t>
            </a:r>
            <a:r>
              <a:rPr lang="en-US" sz="1200" kern="1200" dirty="0" err="1">
                <a:solidFill>
                  <a:schemeClr val="tx1"/>
                </a:solidFill>
                <a:effectLst/>
                <a:latin typeface="+mn-lt"/>
                <a:ea typeface="+mn-ea"/>
                <a:cs typeface="+mn-cs"/>
              </a:rPr>
              <a:t>minizing</a:t>
            </a:r>
            <a:r>
              <a:rPr lang="en-US" sz="1200" kern="1200" dirty="0">
                <a:solidFill>
                  <a:schemeClr val="tx1"/>
                </a:solidFill>
                <a:effectLst/>
                <a:latin typeface="+mn-lt"/>
                <a:ea typeface="+mn-ea"/>
                <a:cs typeface="+mn-cs"/>
              </a:rPr>
              <a:t>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  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98950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16/j.cpc.2019.01.006"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480935"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l.utk.edu/~hanzt/tmp/PerformanceDatabase.pdf"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jointcenterforsatellitedataassimilation-jedi-docs.readthedocs-hosted.com/en/1.3.0/using/jedi_environment/singularity.html" TargetMode="External"/><Relationship Id="rId7" Type="http://schemas.openxmlformats.org/officeDocument/2006/relationships/image" Target="../media/image33.png"/><Relationship Id="rId2" Type="http://schemas.openxmlformats.org/officeDocument/2006/relationships/hyperlink" Target="https://jointcenterforsatellitedataassimilation-jedi-docs.readthedocs-hosted.com/" TargetMode="Externa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jointcenterforsatellitedataassimilation-jedi-docs.readthedocs-hosted.com/en/1.3.0/using/jedi_environment/vagrant.html" TargetMode="External"/><Relationship Id="rId4" Type="http://schemas.openxmlformats.org/officeDocument/2006/relationships/hyperlink" Target="https://jointcenterforsatellitedataassimilation-jedi-docs.readthedocs-hosted.com/en/1.3.0/using/jedi_environment/charlieclou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pack.readthedocs.io/en/latest/containers.html" TargetMode="External"/><Relationship Id="rId2" Type="http://schemas.openxmlformats.org/officeDocument/2006/relationships/hyperlink" Target="https://docs.docker.com/build/ci/" TargetMode="External"/><Relationship Id="rId1" Type="http://schemas.openxmlformats.org/officeDocument/2006/relationships/slideLayout" Target="../slideLayouts/slideLayout7.xml"/><Relationship Id="rId5" Type="http://schemas.openxmlformats.org/officeDocument/2006/relationships/hyperlink" Target="https://docs.github.com/en/actions/using-jobs/running-jobs-in-a-container" TargetMode="External"/><Relationship Id="rId4" Type="http://schemas.openxmlformats.org/officeDocument/2006/relationships/hyperlink" Target="https://supercontainers.github.io/sc20-tutorial/07.spack/index.html"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cristianadam.eu/20200113/speeding-up-c-plus-plus-github-actions-using-ccach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685318" y="1494984"/>
            <a:ext cx="9192974" cy="3868031"/>
          </a:xfrm>
        </p:spPr>
        <p:txBody>
          <a:bodyPr>
            <a:normAutofit fontScale="85000" lnSpcReduction="20000"/>
          </a:bodyPr>
          <a:lstStyle/>
          <a:p>
            <a:r>
              <a:rPr lang="en-US" sz="3600" dirty="0"/>
              <a:t>Development of tests and diagnostics goes hand-in-hand with code development</a:t>
            </a:r>
          </a:p>
          <a:p>
            <a:pPr lvl="1"/>
            <a:endParaRPr lang="en-US" sz="3200" dirty="0"/>
          </a:p>
          <a:p>
            <a:pPr lvl="1"/>
            <a:r>
              <a:rPr lang="en-US" sz="3200" dirty="0"/>
              <a:t> Compare against simpler analytical or semi-analytical solutions</a:t>
            </a:r>
          </a:p>
          <a:p>
            <a:pPr lvl="1"/>
            <a:r>
              <a:rPr lang="en-US" sz="3200" dirty="0"/>
              <a:t> Build granularity into testing</a:t>
            </a:r>
          </a:p>
          <a:p>
            <a:pPr lvl="1"/>
            <a:r>
              <a:rPr lang="en-US" sz="3200" dirty="0"/>
              <a:t> Use scaffolding ideas to build confidence </a:t>
            </a:r>
          </a:p>
          <a:p>
            <a:pPr lvl="1"/>
            <a:r>
              <a:rPr lang="en-US" sz="3200" dirty="0"/>
              <a:t> Always inject errors to verify that the test is w</a:t>
            </a:r>
            <a:r>
              <a:rPr lang="en-US" sz="2800" dirty="0"/>
              <a:t>orking</a:t>
            </a:r>
          </a:p>
          <a:p>
            <a:pPr lvl="1"/>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4"/>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94523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92070"/>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331277"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09508" y="1600882"/>
            <a:ext cx="7997514" cy="4581553"/>
          </a:xfrm>
        </p:spPr>
        <p:txBody>
          <a:bodyPr/>
          <a:lstStyle/>
          <a:p>
            <a:r>
              <a:rPr lang="en-US" dirty="0"/>
              <a:t>Testing</a:t>
            </a:r>
          </a:p>
          <a:p>
            <a:pPr lvl="1"/>
            <a:r>
              <a:rPr lang="en-US" dirty="0"/>
              <a:t>Definitions, guidelines, examples</a:t>
            </a:r>
          </a:p>
          <a:p>
            <a:pPr lvl="1"/>
            <a:r>
              <a:rPr lang="en-US" dirty="0"/>
              <a:t>Bugs / Docs / Issue interactions - Where, Who and How</a:t>
            </a:r>
          </a:p>
          <a:p>
            <a:pPr lvl="1"/>
            <a:r>
              <a:rPr lang="en-US" dirty="0"/>
              <a:t>Test Development Examples</a:t>
            </a:r>
          </a:p>
          <a:p>
            <a:r>
              <a:rPr lang="en-US" dirty="0"/>
              <a:t>CI</a:t>
            </a:r>
          </a:p>
          <a:p>
            <a:pPr lvl="1"/>
            <a:r>
              <a:rPr lang="en-US" dirty="0"/>
              <a:t>Process outline</a:t>
            </a:r>
          </a:p>
          <a:p>
            <a:pPr lvl="2"/>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Team experiences with CI</a:t>
            </a:r>
          </a:p>
          <a:p>
            <a:pPr lvl="1"/>
            <a:r>
              <a:rPr lang="en-US" dirty="0"/>
              <a:t>Hints from the front lines</a:t>
            </a:r>
          </a:p>
          <a:p>
            <a:endParaRPr lang="en-US" dirty="0"/>
          </a:p>
        </p:txBody>
      </p:sp>
    </p:spTree>
    <p:extLst>
      <p:ext uri="{BB962C8B-B14F-4D97-AF65-F5344CB8AC3E}">
        <p14:creationId xmlns:p14="http://schemas.microsoft.com/office/powerpoint/2010/main" val="4261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7046716" y="1027373"/>
            <a:ext cx="4659939" cy="5830627"/>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81046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316539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088425" cy="4047778"/>
          </a:xfrm>
        </p:spPr>
        <p:txBody>
          <a:bodyPr/>
          <a:lstStyle/>
          <a:p>
            <a:r>
              <a:rPr lang="en-US" dirty="0"/>
              <a:t>Testing your dependencies</a:t>
            </a:r>
          </a:p>
          <a:p>
            <a:r>
              <a:rPr lang="en-US" dirty="0"/>
              <a:t>GPG-signatures for releases (add confidence that code has not been tampered with)</a:t>
            </a:r>
          </a:p>
          <a:p>
            <a:r>
              <a:rPr lang="en-US" dirty="0"/>
              <a:t>How does </a:t>
            </a:r>
            <a:r>
              <a:rPr lang="en-US" dirty="0" err="1"/>
              <a:t>spack</a:t>
            </a:r>
            <a:r>
              <a:rPr lang="en-US" dirty="0"/>
              <a:t> do this? (</a:t>
            </a:r>
            <a:r>
              <a:rPr lang="en-US" dirty="0" err="1"/>
              <a:t>npm</a:t>
            </a:r>
            <a:r>
              <a:rPr lang="en-US" dirty="0"/>
              <a:t>, etc.)</a:t>
            </a:r>
          </a:p>
          <a:p>
            <a:endParaRPr lang="en-US" dirty="0"/>
          </a:p>
        </p:txBody>
      </p:sp>
    </p:spTree>
    <p:extLst>
      <p:ext uri="{BB962C8B-B14F-4D97-AF65-F5344CB8AC3E}">
        <p14:creationId xmlns:p14="http://schemas.microsoft.com/office/powerpoint/2010/main" val="5725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2"/>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3"/>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2"/>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2"/>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5"/>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6"/>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7"/>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2"/>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3"/>
              </a:rPr>
              <a:t>https://spack.readthedocs.io/en/latest/containers.html</a:t>
            </a:r>
            <a:endParaRPr lang="en-US" dirty="0"/>
          </a:p>
          <a:p>
            <a:pPr>
              <a:spcBef>
                <a:spcPts val="400"/>
              </a:spcBef>
            </a:pPr>
            <a:r>
              <a:rPr lang="en-US" dirty="0">
                <a:hlinkClick r:id="rId4"/>
              </a:rPr>
              <a:t>https://supercontainers.github.io/sc20-tutorial/07.spack/index.html</a:t>
            </a:r>
            <a:r>
              <a:rPr lang="en-US" dirty="0"/>
              <a:t> </a:t>
            </a:r>
          </a:p>
          <a:p>
            <a:pPr>
              <a:spcBef>
                <a:spcPts val="400"/>
              </a:spcBef>
            </a:pPr>
            <a:r>
              <a:rPr lang="en-US" dirty="0">
                <a:hlinkClick r:id="rId5"/>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2"/>
              </a:rPr>
              <a:t>https://</a:t>
            </a:r>
            <a:r>
              <a:rPr lang="en-US" dirty="0" err="1">
                <a:hlinkClick r:id="rId2"/>
              </a:rPr>
              <a:t>cristianadam.eu</a:t>
            </a:r>
            <a:r>
              <a:rPr lang="en-US" dirty="0">
                <a:hlinkClick r:id="rId2"/>
              </a:rPr>
              <a:t>/20200113/speeding-up-c-plus-plus-</a:t>
            </a:r>
            <a:r>
              <a:rPr lang="en-US" dirty="0" err="1">
                <a:hlinkClick r:id="rId2"/>
              </a:rPr>
              <a:t>github</a:t>
            </a:r>
            <a:r>
              <a:rPr lang="en-US" dirty="0">
                <a:hlinkClick r:id="rId2"/>
              </a:rPr>
              <a:t>-actions-using-</a:t>
            </a:r>
            <a:r>
              <a:rPr lang="en-US" b="1" dirty="0" err="1">
                <a:hlinkClick r:id="rId2"/>
              </a:rPr>
              <a:t>ccache</a:t>
            </a:r>
            <a:r>
              <a:rPr lang="en-US" dirty="0">
                <a:hlinkClick r:id="rId2"/>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a:xfrm>
            <a:off x="365760" y="1007714"/>
            <a:ext cx="11673840" cy="4047778"/>
          </a:xfrm>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endParaRPr lang="en-US" dirty="0"/>
          </a:p>
          <a:p>
            <a:pPr marL="0" indent="0">
              <a:buNone/>
            </a:pPr>
            <a:endParaRPr lang="en-US" sz="1200" dirty="0"/>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p:txBody>
      </p:sp>
      <p:grpSp>
        <p:nvGrpSpPr>
          <p:cNvPr id="5" name="Group 4">
            <a:extLst>
              <a:ext uri="{FF2B5EF4-FFF2-40B4-BE49-F238E27FC236}">
                <a16:creationId xmlns:a16="http://schemas.microsoft.com/office/drawing/2014/main" id="{7115AEAB-62C9-D74A-8BA9-B47CDAE50E96}"/>
              </a:ext>
            </a:extLst>
          </p:cNvPr>
          <p:cNvGrpSpPr/>
          <p:nvPr/>
        </p:nvGrpSpPr>
        <p:grpSpPr>
          <a:xfrm>
            <a:off x="6051996" y="2581358"/>
            <a:ext cx="5593094" cy="2165018"/>
            <a:chOff x="1797837" y="1338521"/>
            <a:chExt cx="8175230" cy="3619638"/>
          </a:xfrm>
        </p:grpSpPr>
        <p:grpSp>
          <p:nvGrpSpPr>
            <p:cNvPr id="6" name="Group 5">
              <a:extLst>
                <a:ext uri="{FF2B5EF4-FFF2-40B4-BE49-F238E27FC236}">
                  <a16:creationId xmlns:a16="http://schemas.microsoft.com/office/drawing/2014/main" id="{2EDD6819-E4AF-CB46-8BD1-16C5D38F2EA2}"/>
                </a:ext>
              </a:extLst>
            </p:cNvPr>
            <p:cNvGrpSpPr/>
            <p:nvPr/>
          </p:nvGrpSpPr>
          <p:grpSpPr>
            <a:xfrm>
              <a:off x="1797837" y="1424300"/>
              <a:ext cx="8175230" cy="3252646"/>
              <a:chOff x="-137156" y="1484784"/>
              <a:chExt cx="8175230" cy="2729235"/>
            </a:xfrm>
          </p:grpSpPr>
          <p:sp>
            <p:nvSpPr>
              <p:cNvPr id="9" name="TextBox 8">
                <a:extLst>
                  <a:ext uri="{FF2B5EF4-FFF2-40B4-BE49-F238E27FC236}">
                    <a16:creationId xmlns:a16="http://schemas.microsoft.com/office/drawing/2014/main" id="{19235107-EE62-4D44-BD45-BDBDE944FA38}"/>
                  </a:ext>
                </a:extLst>
              </p:cNvPr>
              <p:cNvSpPr txBox="1"/>
              <p:nvPr/>
            </p:nvSpPr>
            <p:spPr>
              <a:xfrm>
                <a:off x="-137156" y="2189647"/>
                <a:ext cx="4146622" cy="1295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Transparency &amp; Reproducibility Requirements</a:t>
                </a:r>
              </a:p>
            </p:txBody>
          </p:sp>
          <p:sp>
            <p:nvSpPr>
              <p:cNvPr id="10" name="TextBox 9">
                <a:extLst>
                  <a:ext uri="{FF2B5EF4-FFF2-40B4-BE49-F238E27FC236}">
                    <a16:creationId xmlns:a16="http://schemas.microsoft.com/office/drawing/2014/main" id="{9FD21479-CA6E-C14D-906E-8105E19B9C7B}"/>
                  </a:ext>
                </a:extLst>
              </p:cNvPr>
              <p:cNvSpPr txBox="1"/>
              <p:nvPr/>
            </p:nvSpPr>
            <p:spPr>
              <a:xfrm>
                <a:off x="4239340" y="2171467"/>
                <a:ext cx="3798734" cy="1165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1600" dirty="0">
                    <a:solidFill>
                      <a:prstClr val="black"/>
                    </a:solidFill>
                    <a:latin typeface="Arial"/>
                  </a:rPr>
                  <a:t>Productivity &amp; Sustainability </a:t>
                </a:r>
                <a:br>
                  <a:rPr lang="en-US" sz="1600" dirty="0">
                    <a:solidFill>
                      <a:prstClr val="black"/>
                    </a:solidFill>
                    <a:latin typeface="Arial"/>
                  </a:rPr>
                </a:br>
                <a:r>
                  <a:rPr lang="en-US" sz="1600" dirty="0">
                    <a:solidFill>
                      <a:prstClr val="black"/>
                    </a:solidFill>
                    <a:latin typeface="Arial"/>
                  </a:rPr>
                  <a:t>Investments</a:t>
                </a:r>
              </a:p>
            </p:txBody>
          </p:sp>
          <p:sp>
            <p:nvSpPr>
              <p:cNvPr id="11" name="U-Turn Arrow 10">
                <a:extLst>
                  <a:ext uri="{FF2B5EF4-FFF2-40B4-BE49-F238E27FC236}">
                    <a16:creationId xmlns:a16="http://schemas.microsoft.com/office/drawing/2014/main" id="{2C491B3C-F320-3440-9979-4C5A287DD54E}"/>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2" name="U-Turn Arrow 11">
                <a:extLst>
                  <a:ext uri="{FF2B5EF4-FFF2-40B4-BE49-F238E27FC236}">
                    <a16:creationId xmlns:a16="http://schemas.microsoft.com/office/drawing/2014/main" id="{2FF8331C-0630-674F-B639-447A7E0CF58F}"/>
                  </a:ext>
                </a:extLst>
              </p:cNvPr>
              <p:cNvSpPr/>
              <p:nvPr/>
            </p:nvSpPr>
            <p:spPr>
              <a:xfrm flipH="1" flipV="1">
                <a:off x="1859372" y="3484930"/>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7" name="TextBox 6">
              <a:extLst>
                <a:ext uri="{FF2B5EF4-FFF2-40B4-BE49-F238E27FC236}">
                  <a16:creationId xmlns:a16="http://schemas.microsoft.com/office/drawing/2014/main" id="{B6FEE048-DE35-BB4B-8080-94706CCABF73}"/>
                </a:ext>
              </a:extLst>
            </p:cNvPr>
            <p:cNvSpPr txBox="1"/>
            <p:nvPr/>
          </p:nvSpPr>
          <p:spPr>
            <a:xfrm>
              <a:off x="5194312" y="1338521"/>
              <a:ext cx="1771238" cy="6174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Demand</a:t>
              </a:r>
            </a:p>
          </p:txBody>
        </p:sp>
        <p:sp>
          <p:nvSpPr>
            <p:cNvPr id="8" name="TextBox 7">
              <a:extLst>
                <a:ext uri="{FF2B5EF4-FFF2-40B4-BE49-F238E27FC236}">
                  <a16:creationId xmlns:a16="http://schemas.microsoft.com/office/drawing/2014/main" id="{AC6366E1-EFFB-7742-BCF0-C0631CFECC7A}"/>
                </a:ext>
              </a:extLst>
            </p:cNvPr>
            <p:cNvSpPr txBox="1"/>
            <p:nvPr/>
          </p:nvSpPr>
          <p:spPr>
            <a:xfrm>
              <a:off x="5194312" y="4392139"/>
              <a:ext cx="1224136" cy="5660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600" dirty="0">
                  <a:solidFill>
                    <a:prstClr val="black"/>
                  </a:solidFill>
                  <a:latin typeface="Arial"/>
                </a:rPr>
                <a:t>Enable</a:t>
              </a:r>
            </a:p>
          </p:txBody>
        </p:sp>
      </p:grpSp>
    </p:spTree>
    <p:extLst>
      <p:ext uri="{BB962C8B-B14F-4D97-AF65-F5344CB8AC3E}">
        <p14:creationId xmlns:p14="http://schemas.microsoft.com/office/powerpoint/2010/main" val="175784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Additional Motivation – Testing Practices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223370" y="1596718"/>
            <a:ext cx="9543698" cy="4456839"/>
          </a:xfrm>
        </p:spPr>
        <p:txBody>
          <a:bodyPr/>
          <a:lstStyle/>
          <a:p>
            <a:r>
              <a:rPr lang="en-US" sz="2800" dirty="0"/>
              <a:t>Supercomputer Cycles are Scarce Resources</a:t>
            </a:r>
          </a:p>
          <a:p>
            <a:pPr lvl="1"/>
            <a:r>
              <a:rPr lang="en-US" sz="2400" dirty="0"/>
              <a:t>Goal = capture QA details during science runs</a:t>
            </a:r>
          </a:p>
          <a:p>
            <a:r>
              <a:rPr lang="en-US" sz="2800" dirty="0"/>
              <a:t>Many people need to have confidence</a:t>
            </a:r>
          </a:p>
          <a:p>
            <a:pPr marL="0" indent="0">
              <a:spcBef>
                <a:spcPts val="0"/>
              </a:spcBef>
              <a:buNone/>
            </a:pPr>
            <a:r>
              <a:rPr lang="en-US" sz="2800" dirty="0"/>
              <a:t>   in your results:</a:t>
            </a:r>
          </a:p>
          <a:p>
            <a:pPr lvl="1">
              <a:spcBef>
                <a:spcPts val="200"/>
              </a:spcBef>
            </a:pPr>
            <a:r>
              <a:rPr lang="en-US" sz="2400" dirty="0"/>
              <a:t>You</a:t>
            </a:r>
          </a:p>
          <a:p>
            <a:pPr lvl="1">
              <a:spcBef>
                <a:spcPts val="200"/>
              </a:spcBef>
            </a:pPr>
            <a:r>
              <a:rPr lang="en-US" sz="2400" dirty="0"/>
              <a:t>Your project lead or boss</a:t>
            </a:r>
          </a:p>
          <a:p>
            <a:pPr lvl="1">
              <a:spcBef>
                <a:spcPts val="200"/>
              </a:spcBef>
            </a:pPr>
            <a:r>
              <a:rPr lang="en-US" sz="2400" dirty="0"/>
              <a:t>Your sponsor</a:t>
            </a:r>
          </a:p>
          <a:p>
            <a:pPr lvl="1">
              <a:spcBef>
                <a:spcPts val="200"/>
              </a:spcBef>
            </a:pPr>
            <a:r>
              <a:rPr lang="en-US" sz="2400" dirty="0"/>
              <a:t>Your reviewers or referees</a:t>
            </a:r>
          </a:p>
          <a:p>
            <a:pPr lvl="1">
              <a:spcBef>
                <a:spcPts val="200"/>
              </a:spcBef>
            </a:pPr>
            <a:r>
              <a:rPr lang="en-US" sz="2400" dirty="0"/>
              <a:t>Your readers</a:t>
            </a:r>
          </a:p>
          <a:p>
            <a:r>
              <a:rPr lang="en-US" sz="2800" dirty="0"/>
              <a:t>Testing helps build credibility </a:t>
            </a:r>
            <a:r>
              <a:rPr lang="en-US" sz="2800" i="1" dirty="0"/>
              <a:t>without</a:t>
            </a:r>
            <a:r>
              <a:rPr lang="en-US" sz="2800"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6">
            <a:alphaModFix/>
            <a:extLst>
              <a:ext uri="{BEBA8EAE-BF5A-486C-A8C5-ECC9F3942E4B}">
                <a14:imgProps xmlns:a14="http://schemas.microsoft.com/office/drawing/2010/main">
                  <a14:imgLayer r:embed="rId7">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84071" y="1219775"/>
            <a:ext cx="11369809" cy="5001465"/>
          </a:xfrm>
        </p:spPr>
        <p:txBody>
          <a:bodyPr/>
          <a:lstStyle/>
          <a:p>
            <a:r>
              <a:rPr lang="en-US" b="1" dirty="0"/>
              <a:t>Solid versioning practices are fundamental to reproducibility</a:t>
            </a:r>
          </a:p>
          <a:p>
            <a:pPr lvl="1"/>
            <a:r>
              <a:rPr lang="en-US" dirty="0"/>
              <a:t>Source code, dependencies, copy through to outputs</a:t>
            </a:r>
          </a:p>
          <a:p>
            <a:r>
              <a:rPr lang="en-US" b="1" dirty="0"/>
              <a:t>Build in quality from the start</a:t>
            </a:r>
          </a:p>
          <a:p>
            <a:pPr lvl="1"/>
            <a:r>
              <a:rPr lang="en-US" dirty="0"/>
              <a:t>Expectation for documentation and level of testing (write in-sync with code).</a:t>
            </a:r>
          </a:p>
          <a:p>
            <a:pPr lvl="1"/>
            <a:r>
              <a:rPr lang="en-US" dirty="0"/>
              <a:t>Increasing expectations as code becomes more "public"</a:t>
            </a:r>
          </a:p>
          <a:p>
            <a:pPr lvl="1"/>
            <a:r>
              <a:rPr lang="en-US" dirty="0"/>
              <a:t>Peer review / team productivity tracking meetings</a:t>
            </a:r>
          </a:p>
          <a:p>
            <a:r>
              <a:rPr lang="en-US" dirty="0"/>
              <a:t>Watch Out for Numerical Artifacts</a:t>
            </a:r>
          </a:p>
          <a:p>
            <a:pPr lvl="1"/>
            <a:r>
              <a:rPr lang="en-US" dirty="0"/>
              <a:t>Integer overflows, floating point underflows, numerical algorithm stability</a:t>
            </a:r>
          </a:p>
          <a:p>
            <a:r>
              <a:rPr lang="en-US" dirty="0"/>
              <a:t>Plan Ahead for Experimental Campaign Progression</a:t>
            </a:r>
          </a:p>
          <a:p>
            <a:pPr lvl="1"/>
            <a:r>
              <a:rPr lang="en-US" dirty="0"/>
              <a:t>How do scaling tests &amp; intermediate outputs relate to code features?</a:t>
            </a:r>
          </a:p>
          <a:p>
            <a:pPr lvl="1"/>
            <a:r>
              <a:rPr lang="en-US" dirty="0"/>
              <a:t>What in-run correctness checks exist?</a:t>
            </a:r>
          </a:p>
          <a:p>
            <a:pPr lvl="1"/>
            <a:r>
              <a:rPr lang="en-US" dirty="0"/>
              <a:t>What if a patch needs to be applied during a campaign?</a:t>
            </a:r>
          </a:p>
          <a:p>
            <a:endParaRPr lang="en-US" dirty="0"/>
          </a:p>
          <a:p>
            <a:endParaRPr lang="en-US" dirty="0"/>
          </a:p>
        </p:txBody>
      </p:sp>
    </p:spTree>
    <p:extLst>
      <p:ext uri="{BB962C8B-B14F-4D97-AF65-F5344CB8AC3E}">
        <p14:creationId xmlns:p14="http://schemas.microsoft.com/office/powerpoint/2010/main" val="99382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Testing Strategies for Improving Reproducibility</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pPr lvl="1">
              <a:spcBef>
                <a:spcPts val="200"/>
              </a:spcBef>
            </a:pPr>
            <a:endParaRPr lang="en-US" sz="800"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endParaRPr lang="en-US" sz="800" dirty="0"/>
          </a:p>
          <a:p>
            <a:pPr>
              <a:spcBef>
                <a:spcPts val="200"/>
              </a:spcBef>
            </a:pPr>
            <a:r>
              <a:rPr lang="en-US" dirty="0"/>
              <a:t>Design by Contract</a:t>
            </a:r>
          </a:p>
          <a:p>
            <a:pPr lvl="1">
              <a:spcBef>
                <a:spcPts val="200"/>
              </a:spcBef>
            </a:pPr>
            <a:r>
              <a:rPr lang="en-US" dirty="0"/>
              <a:t>Input/output specifications, program invariants</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7834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4860</TotalTime>
  <Words>6746</Words>
  <Application>Microsoft Office PowerPoint</Application>
  <PresentationFormat>Custom</PresentationFormat>
  <Paragraphs>573</Paragraphs>
  <Slides>47</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Black</vt:lpstr>
      <vt:lpstr>Calibri</vt:lpstr>
      <vt:lpstr>Computer Modern Serif</vt:lpstr>
      <vt:lpstr>Courier</vt:lpstr>
      <vt:lpstr>Monaco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Team Experiences with CI</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Incentives for Paying Attention to Reproducibility</vt:lpstr>
      <vt:lpstr>Additional Motivation – Testing Practices</vt:lpstr>
      <vt:lpstr>Strategies for Improving Reproducibility</vt:lpstr>
      <vt:lpstr>Testing Strategies for Improving Reproducibility</vt:lpstr>
      <vt:lpstr>Takeaways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253</cp:revision>
  <cp:lastPrinted>2017-11-02T18:35:01Z</cp:lastPrinted>
  <dcterms:created xsi:type="dcterms:W3CDTF">2018-11-06T17:28:56Z</dcterms:created>
  <dcterms:modified xsi:type="dcterms:W3CDTF">2023-02-05T18:05:57Z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